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23" r:id="rId2"/>
    <p:sldId id="333" r:id="rId3"/>
    <p:sldId id="332" r:id="rId4"/>
    <p:sldId id="310" r:id="rId5"/>
    <p:sldId id="389" r:id="rId6"/>
    <p:sldId id="326" r:id="rId7"/>
    <p:sldId id="322" r:id="rId8"/>
    <p:sldId id="331" r:id="rId9"/>
    <p:sldId id="346" r:id="rId10"/>
    <p:sldId id="355" r:id="rId11"/>
    <p:sldId id="374" r:id="rId12"/>
    <p:sldId id="347" r:id="rId13"/>
    <p:sldId id="328" r:id="rId14"/>
    <p:sldId id="344" r:id="rId15"/>
    <p:sldId id="354" r:id="rId16"/>
    <p:sldId id="315" r:id="rId17"/>
    <p:sldId id="319" r:id="rId18"/>
    <p:sldId id="311" r:id="rId19"/>
    <p:sldId id="299" r:id="rId20"/>
    <p:sldId id="391" r:id="rId21"/>
    <p:sldId id="304" r:id="rId22"/>
    <p:sldId id="336" r:id="rId23"/>
    <p:sldId id="335" r:id="rId24"/>
    <p:sldId id="371" r:id="rId25"/>
    <p:sldId id="340" r:id="rId26"/>
    <p:sldId id="327" r:id="rId27"/>
    <p:sldId id="379" r:id="rId28"/>
    <p:sldId id="385" r:id="rId29"/>
    <p:sldId id="386" r:id="rId30"/>
    <p:sldId id="387" r:id="rId31"/>
    <p:sldId id="349" r:id="rId32"/>
    <p:sldId id="373" r:id="rId33"/>
    <p:sldId id="351" r:id="rId34"/>
    <p:sldId id="352" r:id="rId35"/>
    <p:sldId id="350" r:id="rId36"/>
    <p:sldId id="338" r:id="rId37"/>
    <p:sldId id="312" r:id="rId38"/>
    <p:sldId id="392" r:id="rId39"/>
    <p:sldId id="375" r:id="rId40"/>
    <p:sldId id="393" r:id="rId41"/>
    <p:sldId id="306" r:id="rId42"/>
    <p:sldId id="384" r:id="rId43"/>
    <p:sldId id="383" r:id="rId44"/>
    <p:sldId id="339" r:id="rId45"/>
    <p:sldId id="334" r:id="rId46"/>
    <p:sldId id="305" r:id="rId47"/>
    <p:sldId id="394" r:id="rId48"/>
    <p:sldId id="348" r:id="rId49"/>
    <p:sldId id="381" r:id="rId50"/>
    <p:sldId id="370" r:id="rId51"/>
    <p:sldId id="360" r:id="rId52"/>
    <p:sldId id="367" r:id="rId53"/>
    <p:sldId id="382" r:id="rId54"/>
    <p:sldId id="369" r:id="rId55"/>
    <p:sldId id="366" r:id="rId56"/>
    <p:sldId id="362" r:id="rId57"/>
    <p:sldId id="364" r:id="rId58"/>
    <p:sldId id="359" r:id="rId59"/>
    <p:sldId id="357" r:id="rId60"/>
    <p:sldId id="378" r:id="rId61"/>
    <p:sldId id="356" r:id="rId62"/>
    <p:sldId id="300" r:id="rId63"/>
    <p:sldId id="388" r:id="rId64"/>
    <p:sldId id="390" r:id="rId65"/>
    <p:sldId id="337" r:id="rId66"/>
    <p:sldId id="324" r:id="rId67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400" y="-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ssh-keygen generates pairs in the </a:t>
            </a:r>
            <a:r>
              <a:rPr lang="en-US" b="1" dirty="0">
                <a:latin typeface="Calibri" charset="0"/>
              </a:rPr>
              <a:t>.ssh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r>
              <a:rPr lang="en-US" dirty="0" smtClean="0">
                <a:latin typeface="Calibri" charset="0"/>
              </a:rPr>
              <a:t>When checkout</a:t>
            </a:r>
            <a:r>
              <a:rPr lang="en-US" baseline="0" dirty="0" smtClean="0">
                <a:latin typeface="Calibri" charset="0"/>
              </a:rPr>
              <a:t> is done, work is brought along.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won't have time today</a:t>
            </a:r>
            <a:r>
              <a:rPr lang="en-US" baseline="0" dirty="0" smtClean="0"/>
              <a:t> </a:t>
            </a:r>
            <a:r>
              <a:rPr lang="en-US" dirty="0" smtClean="0"/>
              <a:t>to cover some additional commands.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0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 is what my two years have created</a:t>
            </a:r>
            <a:r>
              <a:rPr lang="en-US" baseline="0" dirty="0" smtClean="0">
                <a:latin typeface="Calibri" charset="0"/>
              </a:rPr>
              <a:t> for your. What </a:t>
            </a:r>
            <a:r>
              <a:rPr lang="en-US" baseline="0" dirty="0" err="1" smtClean="0">
                <a:latin typeface="Calibri" charset="0"/>
              </a:rPr>
              <a:t>diffentiates</a:t>
            </a:r>
            <a:endParaRPr lang="en-US" dirty="0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This website makes use of the D3 JavaScript library to paint complex visualizations.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Most introductory</a:t>
            </a:r>
            <a:r>
              <a:rPr lang="en-US" baseline="0" dirty="0" smtClean="0">
                <a:latin typeface="Calibri" charset="0"/>
              </a:rPr>
              <a:t> tutorials focus on around the 10 basic commands.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i="1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As</a:t>
            </a:r>
            <a:r>
              <a:rPr lang="en-US" baseline="0" dirty="0" smtClean="0">
                <a:latin typeface="Calibri" charset="0"/>
              </a:rPr>
              <a:t> with Linux commands, git commands have optional arguments </a:t>
            </a:r>
            <a:endParaRPr lang="en-US" dirty="0" smtClean="0">
              <a:latin typeface="Calibri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advanced tutorials like this covers 20 commands</a:t>
            </a:r>
            <a:r>
              <a:rPr lang="en-US" baseline="0" dirty="0" smtClean="0"/>
              <a:t> that professional programmers need.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66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Here we have a group discussion</a:t>
            </a:r>
            <a:r>
              <a:rPr lang="en-US" baseline="0" dirty="0" smtClean="0"/>
              <a:t> if you're sitting with others. Introduce yourself and share each other's answers, and discuss why.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topics are beyond the scope of what we have time for today.</a:t>
            </a:r>
          </a:p>
          <a:p>
            <a:r>
              <a:rPr lang="en-US" baseline="0" dirty="0" smtClean="0"/>
              <a:t>There are too many different ways that CI and CD are implemented that we don't have time to cover.</a:t>
            </a:r>
          </a:p>
          <a:p>
            <a:r>
              <a:rPr lang="en-US" baseline="0" dirty="0" smtClean="0"/>
              <a:t>NEXT: But let me give you a glimpse of what one team uses with this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topics we cover today is what almost</a:t>
            </a:r>
            <a:r>
              <a:rPr lang="en-US" baseline="0" dirty="0" smtClean="0"/>
              <a:t> all </a:t>
            </a:r>
            <a:r>
              <a:rPr lang="en-US" dirty="0" smtClean="0"/>
              <a:t>tutorials I've seen not cover</a:t>
            </a:r>
          </a:p>
          <a:p>
            <a:r>
              <a:rPr lang="en-US" dirty="0" smtClean="0"/>
              <a:t>Here are the "instructional</a:t>
            </a:r>
            <a:r>
              <a:rPr lang="en-US" baseline="0" dirty="0" smtClean="0"/>
              <a:t> objectives"</a:t>
            </a:r>
          </a:p>
          <a:p>
            <a:r>
              <a:rPr lang="en-US" baseline="0" dirty="0" smtClean="0"/>
              <a:t>NEXT: What we are NOT covering today is this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terprise.github.com/hom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bout.gitlab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rl.gi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ilsonmar.github.io/git-commands-and-statuses/%23CommandLis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git-tower.com/learn/cheat-sheets/gi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-wang.com/ExplainGitWithD3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://ndpsoftware.com/git-cheatsheet.html%23loc=workspace;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byte.kde.org/~zrusin/git/git-cheat-sheet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hyperlink" Target="http://zrusin.blogspot.com/2007/09/git-cheat-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nvie.com/posts/a-successful-git-branching-mod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cligent.com/blog/cycligent-git-flow-intro/" TargetMode="External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introduction/flow/" TargetMode="Externa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hooks/" TargetMode="External"/><Relationship Id="rId4" Type="http://schemas.openxmlformats.org/officeDocument/2006/relationships/hyperlink" Target="http://reinh.com/blog/2009/03/02/a-git-workflow-for-agile-team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zeroturnaround.com/rebellabs/git-commands-and-best-practices-cheat-sheet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blog.osteele.com/posts/2008/05/my-git-work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oo.gl/12C1B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git-scm.com/book/en/v2/Git-Basics-Recording-Changes-to-the-Repository%23Removing-Fi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hyperlink" Target="http://www.indeed.com/jobtrends/q-Devops-q-Git-q-jenkins-q-Docker.html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log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-scm.com/book/en/v2/Git-Tools-Searching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stackoverflow.com/questions/39581198/how-do-you-make-git-grep-output-look-like-ack-outpu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grep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s://mva.microsoft.com/search/SearchResults.aspx%23!q=git&amp;lang=1033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oo.gl/12C1B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12C1B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133600" y="295275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</a:t>
            </a:r>
            <a:r>
              <a:rPr lang="en-US" dirty="0"/>
              <a:t>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</a:p>
          <a:p>
            <a:pPr algn="r"/>
            <a:r>
              <a:rPr lang="en-US" dirty="0" smtClean="0"/>
              <a:t>wilsonmar@gmail.com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 A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pull &amp; fetch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7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But there are limits to the size of files and the repo.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1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skills (out of scope)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4175" y="426685"/>
            <a:ext cx="6709921" cy="4360516"/>
          </a:xfrm>
        </p:spPr>
        <p:txBody>
          <a:bodyPr/>
          <a:lstStyle/>
          <a:p>
            <a:pPr>
              <a:buFont typeface="Lucida Grande"/>
              <a:buChar char="x"/>
            </a:pPr>
            <a:r>
              <a:rPr lang="en-US" dirty="0" smtClean="0"/>
              <a:t> Git "Plumbing" commands (</a:t>
            </a:r>
            <a:r>
              <a:rPr lang="en-US" dirty="0" err="1" smtClean="0"/>
              <a:t>svn</a:t>
            </a:r>
            <a:r>
              <a:rPr lang="en-US" dirty="0" smtClean="0"/>
              <a:t>, patch, etc.)</a:t>
            </a:r>
          </a:p>
          <a:p>
            <a:pPr>
              <a:buFont typeface="Lucida Grande"/>
              <a:buChar char="x"/>
            </a:pPr>
            <a:r>
              <a:rPr lang="en-US" dirty="0"/>
              <a:t> Sub-</a:t>
            </a:r>
            <a:r>
              <a:rPr lang="en-US" dirty="0" smtClean="0"/>
              <a:t>modules and trees</a:t>
            </a:r>
            <a:endParaRPr lang="en-US" dirty="0"/>
          </a:p>
          <a:p>
            <a:pPr>
              <a:buFont typeface="Lucida Grande"/>
              <a:buChar char="x"/>
            </a:pPr>
            <a:r>
              <a:rPr lang="en-US" dirty="0" smtClean="0"/>
              <a:t> Team </a:t>
            </a:r>
            <a:r>
              <a:rPr lang="en-US" dirty="0"/>
              <a:t>code reviews </a:t>
            </a:r>
            <a:endParaRPr lang="en-US" dirty="0" smtClean="0"/>
          </a:p>
          <a:p>
            <a:pPr>
              <a:buFont typeface="Lucida Grande"/>
              <a:buChar char="x"/>
            </a:pPr>
            <a:r>
              <a:rPr lang="en-US" dirty="0"/>
              <a:t> Hooks to continuous Integration &amp; Deployment (CI &amp; CD)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Automated </a:t>
            </a:r>
            <a:r>
              <a:rPr lang="en-US" dirty="0"/>
              <a:t>code </a:t>
            </a:r>
            <a:r>
              <a:rPr lang="en-US" dirty="0" smtClean="0"/>
              <a:t>scanners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Code coverage runs</a:t>
            </a:r>
            <a:endParaRPr lang="en-US" dirty="0"/>
          </a:p>
          <a:p>
            <a:pPr>
              <a:buFont typeface="Lucida Grande"/>
              <a:buChar char="x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0" y="493698"/>
            <a:ext cx="2249876" cy="1785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191" y="400986"/>
            <a:ext cx="2905260" cy="20382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012" y="4897087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4 &amp; 5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>
                <a:latin typeface="Open Sans" charset="0"/>
              </a:rPr>
              <a:t>Atlassian </a:t>
            </a:r>
            <a:r>
              <a:rPr lang="en-US" sz="900" dirty="0" smtClean="0">
                <a:latin typeface="Open Sans Light"/>
                <a:cs typeface="Open Sans Light"/>
              </a:rPr>
              <a:t>SourceTree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5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Basic skills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1833272" y="39806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Git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Mastery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12" y="444959"/>
            <a:ext cx="7559676" cy="436051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Use </a:t>
            </a:r>
            <a:r>
              <a:rPr lang="en-US" b="1" dirty="0" smtClean="0"/>
              <a:t>secure</a:t>
            </a:r>
            <a:r>
              <a:rPr lang="en-US" dirty="0" smtClean="0"/>
              <a:t> communications and handle secrets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Switch among </a:t>
            </a:r>
            <a:r>
              <a:rPr lang="en-US" b="1" dirty="0"/>
              <a:t>multiple accounts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Install </a:t>
            </a:r>
            <a:r>
              <a:rPr lang="en-US" dirty="0" smtClean="0"/>
              <a:t>and configure an </a:t>
            </a:r>
            <a:r>
              <a:rPr lang="en-US" dirty="0"/>
              <a:t>appropriate Git client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Create and use aliases (keyboard shortcuts)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Automate in </a:t>
            </a:r>
            <a:r>
              <a:rPr lang="en-US" b="1" dirty="0"/>
              <a:t>scripts</a:t>
            </a:r>
            <a:r>
              <a:rPr lang="en-US" dirty="0"/>
              <a:t> (Bash &amp; PowerShell</a:t>
            </a:r>
            <a:r>
              <a:rPr lang="en-US" dirty="0" smtClean="0"/>
              <a:t>) -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Know enterprise team </a:t>
            </a:r>
            <a:r>
              <a:rPr lang="en-US" b="1" dirty="0"/>
              <a:t>workflow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“HEAD” </a:t>
            </a:r>
            <a:r>
              <a:rPr lang="en-US" b="1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b="1" dirty="0" smtClean="0"/>
              <a:t>undo</a:t>
            </a:r>
            <a:r>
              <a:rPr lang="en-US" dirty="0" smtClean="0"/>
              <a:t> from each status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</a:t>
            </a:r>
            <a:r>
              <a:rPr lang="en-US" b="1" dirty="0"/>
              <a:t>statuses</a:t>
            </a:r>
            <a:r>
              <a:rPr lang="en-US" dirty="0"/>
              <a:t> of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49" y="182716"/>
            <a:ext cx="88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Open Sans Light"/>
                <a:cs typeface="Open Sans Light"/>
              </a:rPr>
              <a:t>ACTIVITY</a:t>
            </a:r>
            <a:endParaRPr lang="en-US" u="sng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734" y="44855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9734" y="83154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2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734" y="121452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3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9734" y="1597517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4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9734" y="198050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5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734" y="236349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6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9734" y="274648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7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9734" y="312946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8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734" y="3512456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9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334224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</a:t>
            </a:r>
            <a:r>
              <a:rPr lang="en-US" dirty="0" smtClean="0">
                <a:ea typeface="ＭＳ Ｐゴシック" charset="0"/>
              </a:rPr>
              <a:t>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sz="2000" dirty="0">
                <a:ea typeface="ＭＳ Ｐゴシック" charset="0"/>
              </a:rPr>
              <a:t>Code Markdown text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40" y="343596"/>
            <a:ext cx="8026971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3 at 7.0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9" y="109633"/>
            <a:ext cx="8339930" cy="31284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24396" y="1331661"/>
            <a:ext cx="4367558" cy="21734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Settings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954" y="431197"/>
            <a:ext cx="1761184" cy="32818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8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8" name="Picture 7" descr="Screen Shot 2016-10-03 at 7.26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56" y="1313380"/>
            <a:ext cx="4303598" cy="21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3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ssh:user1@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797891" y="1287800"/>
            <a:ext cx="3528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/github.com/user1/</a:t>
            </a:r>
            <a:r>
              <a:rPr lang="en-US" b="1" dirty="0">
                <a:solidFill>
                  <a:srgbClr val="008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1280106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keygen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872730" y="771863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2268682" y="795455"/>
            <a:ext cx="604048" cy="13039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795454"/>
            <a:ext cx="950983" cy="1616181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619152" y="378278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i="1" dirty="0" smtClean="0">
                <a:solidFill>
                  <a:srgbClr val="FF0000"/>
                </a:solidFill>
                <a:latin typeface="Open Sans" charset="0"/>
              </a:rPr>
              <a:t>private key</a:t>
            </a:r>
            <a:endParaRPr lang="en-US" i="1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5141414" y="1018687"/>
            <a:ext cx="3614787" cy="2914752"/>
          </a:xfrm>
          <a:prstGeom prst="bentConnector3">
            <a:avLst>
              <a:gd name="adj1" fmla="val 211"/>
            </a:avLst>
          </a:prstGeom>
          <a:ln>
            <a:solidFill>
              <a:srgbClr val="FF0000"/>
            </a:solidFill>
            <a:prstDash val="sys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4852" y="722367"/>
            <a:ext cx="1086966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PuTTYgen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1876133" y="317517"/>
            <a:ext cx="275643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–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t rsa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3" name="Straight Arrow Connector 32"/>
          <p:cNvCxnSpPr>
            <a:endCxn id="34" idx="1"/>
          </p:cNvCxnSpPr>
          <p:nvPr/>
        </p:nvCxnSpPr>
        <p:spPr>
          <a:xfrm flipV="1">
            <a:off x="5491425" y="410823"/>
            <a:ext cx="1154099" cy="25785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70" idx="1"/>
          </p:cNvCxnSpPr>
          <p:nvPr/>
        </p:nvCxnSpPr>
        <p:spPr>
          <a:xfrm>
            <a:off x="5491425" y="686253"/>
            <a:ext cx="1966191" cy="483705"/>
          </a:xfrm>
          <a:prstGeom prst="bentConnector3">
            <a:avLst>
              <a:gd name="adj1" fmla="val 80671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9"/>
          <p:cNvCxnSpPr/>
          <p:nvPr/>
        </p:nvCxnSpPr>
        <p:spPr>
          <a:xfrm rot="10800000">
            <a:off x="7594261" y="4270754"/>
            <a:ext cx="81192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3288" y="1822346"/>
            <a:ext cx="1991898" cy="163101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457616" y="898443"/>
            <a:ext cx="530857" cy="5430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 smtClean="0">
                <a:solidFill>
                  <a:schemeClr val="tx1"/>
                </a:solidFill>
                <a:latin typeface="Open Sans" charset="0"/>
                <a:ea typeface="ＭＳ Ｐゴシック" charset="0"/>
              </a:rPr>
              <a:t>SSH Key</a:t>
            </a: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>
            <a:off x="6533181" y="1649225"/>
            <a:ext cx="708076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8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  <p:bldP spid="34" grpId="0" animBg="1"/>
      <p:bldP spid="36" grpId="0"/>
      <p:bldP spid="41" grpId="0" animBg="1"/>
      <p:bldP spid="42" grpId="0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7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git@github.com:user1/</a:t>
            </a:r>
            <a:r>
              <a:rPr lang="en-US" sz="1200" dirty="0" err="1">
                <a:latin typeface="Courier New"/>
                <a:cs typeface="Courier New"/>
              </a:rPr>
              <a:t>project.git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8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9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ending conversion</a:t>
            </a:r>
            <a:endParaRPr lang="en-US" dirty="0"/>
          </a:p>
        </p:txBody>
      </p:sp>
      <p:pic>
        <p:nvPicPr>
          <p:cNvPr id="5" name="Picture 4" descr="Screen Shot 2016-09-28 at 2.5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2" y="0"/>
            <a:ext cx="6696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!gitk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37223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510730"/>
            <a:ext cx="1050686" cy="307881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33672" y="214862"/>
            <a:ext cx="1659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553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692464"/>
            <a:ext cx="1050686" cy="126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54890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28182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–-squash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585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645294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783794"/>
            <a:ext cx="446420" cy="12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73569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 flipV="1">
            <a:off x="4990768" y="2818611"/>
            <a:ext cx="1050686" cy="5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693390"/>
            <a:ext cx="1050686" cy="288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9916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 flipV="1">
            <a:off x="4990768" y="3210969"/>
            <a:ext cx="1050686" cy="266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46356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602060"/>
            <a:ext cx="1050686" cy="1216551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462633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447245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18358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8090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917432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secret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82702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colour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36624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test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73156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2008762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190496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147262"/>
            <a:ext cx="463860" cy="133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56858"/>
            <a:ext cx="1050686" cy="2049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41454" y="110009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 "squashed"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  <p:bldP spid="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help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6658" y="185454"/>
            <a:ext cx="7327992" cy="472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>
                <a:latin typeface="Courier New"/>
                <a:cs typeface="Courier New"/>
              </a:rPr>
              <a:t>git help</a:t>
            </a:r>
          </a:p>
          <a:p>
            <a:r>
              <a:rPr lang="en-US" sz="700" dirty="0" smtClean="0">
                <a:latin typeface="Courier New"/>
                <a:cs typeface="Courier New"/>
              </a:rPr>
              <a:t>usage</a:t>
            </a:r>
            <a:r>
              <a:rPr lang="en-US" sz="700" dirty="0">
                <a:latin typeface="Courier New"/>
                <a:cs typeface="Courier New"/>
              </a:rPr>
              <a:t>: git [--version] [--help] [-C &lt;path&gt;] [-c name=value]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[--exec-path[=&lt;path&gt;]] [--html-path] [--man-path] [--info-path]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[-p | --paginate | --no-pager] [--no-replace-objects] [--bare]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[--git-dir=&lt;path&gt;] [--work-tree=&lt;path&gt;] [--namespace=&lt;name&gt;]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&lt;command&gt; [&lt;args&gt;]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These are common Git commands used in various situations: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start a working area (see also: git help tutorial)</a:t>
            </a:r>
          </a:p>
          <a:p>
            <a:r>
              <a:rPr lang="en-US" sz="700" dirty="0">
                <a:latin typeface="Courier New"/>
                <a:cs typeface="Courier New"/>
              </a:rPr>
              <a:t>   clone      Clone a repository into a new directory</a:t>
            </a:r>
          </a:p>
          <a:p>
            <a:r>
              <a:rPr lang="en-US" sz="700" dirty="0">
                <a:latin typeface="Courier New"/>
                <a:cs typeface="Courier New"/>
              </a:rPr>
              <a:t>   init       Create an empty Git repository or reinitialize an existing one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work on the current change (see also: git help everyday)</a:t>
            </a:r>
          </a:p>
          <a:p>
            <a:r>
              <a:rPr lang="en-US" sz="700" dirty="0">
                <a:latin typeface="Courier New"/>
                <a:cs typeface="Courier New"/>
              </a:rPr>
              <a:t>   add        Add file contents to the index</a:t>
            </a:r>
          </a:p>
          <a:p>
            <a:r>
              <a:rPr lang="en-US" sz="700" dirty="0">
                <a:latin typeface="Courier New"/>
                <a:cs typeface="Courier New"/>
              </a:rPr>
              <a:t>   mv         Move or rename a file, a directory, or a symlink</a:t>
            </a:r>
          </a:p>
          <a:p>
            <a:r>
              <a:rPr lang="en-US" sz="700" dirty="0">
                <a:latin typeface="Courier New"/>
                <a:cs typeface="Courier New"/>
              </a:rPr>
              <a:t>   reset      Reset current HEAD to the specified state</a:t>
            </a:r>
          </a:p>
          <a:p>
            <a:r>
              <a:rPr lang="en-US" sz="700" dirty="0">
                <a:latin typeface="Courier New"/>
                <a:cs typeface="Courier New"/>
              </a:rPr>
              <a:t>   rm         Remove files from the working tree and from the index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examine the history and state (see also: git help revisions)</a:t>
            </a:r>
          </a:p>
          <a:p>
            <a:r>
              <a:rPr lang="en-US" sz="700" dirty="0">
                <a:latin typeface="Courier New"/>
                <a:cs typeface="Courier New"/>
              </a:rPr>
              <a:t>   bisect     Use binary search to find the commit that introduced a bug</a:t>
            </a:r>
          </a:p>
          <a:p>
            <a:r>
              <a:rPr lang="en-US" sz="700" dirty="0">
                <a:latin typeface="Courier New"/>
                <a:cs typeface="Courier New"/>
              </a:rPr>
              <a:t>   grep       Print lines matching a pattern</a:t>
            </a:r>
          </a:p>
          <a:p>
            <a:r>
              <a:rPr lang="en-US" sz="700" dirty="0">
                <a:latin typeface="Courier New"/>
                <a:cs typeface="Courier New"/>
              </a:rPr>
              <a:t>   log        Show commit logs</a:t>
            </a:r>
          </a:p>
          <a:p>
            <a:r>
              <a:rPr lang="en-US" sz="700" dirty="0">
                <a:latin typeface="Courier New"/>
                <a:cs typeface="Courier New"/>
              </a:rPr>
              <a:t>   show       Show various types of objects</a:t>
            </a:r>
          </a:p>
          <a:p>
            <a:r>
              <a:rPr lang="en-US" sz="700" dirty="0">
                <a:latin typeface="Courier New"/>
                <a:cs typeface="Courier New"/>
              </a:rPr>
              <a:t>   status     Show the working tree status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grow, mark and tweak your common history</a:t>
            </a:r>
          </a:p>
          <a:p>
            <a:r>
              <a:rPr lang="en-US" sz="700" dirty="0">
                <a:latin typeface="Courier New"/>
                <a:cs typeface="Courier New"/>
              </a:rPr>
              <a:t>   branch     List, create, or delete branches</a:t>
            </a:r>
          </a:p>
          <a:p>
            <a:r>
              <a:rPr lang="en-US" sz="700" dirty="0">
                <a:latin typeface="Courier New"/>
                <a:cs typeface="Courier New"/>
              </a:rPr>
              <a:t>   checkout   Switch branches or restore working tree files</a:t>
            </a:r>
          </a:p>
          <a:p>
            <a:r>
              <a:rPr lang="en-US" sz="700" dirty="0">
                <a:latin typeface="Courier New"/>
                <a:cs typeface="Courier New"/>
              </a:rPr>
              <a:t>   commit     Record changes to the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diff       Show changes between commits, commit and working tree, </a:t>
            </a:r>
            <a:r>
              <a:rPr lang="en-US" sz="700" dirty="0" err="1">
                <a:latin typeface="Courier New"/>
                <a:cs typeface="Courier New"/>
              </a:rPr>
              <a:t>etc</a:t>
            </a:r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   merge      Join two or more development histories together</a:t>
            </a:r>
          </a:p>
          <a:p>
            <a:r>
              <a:rPr lang="en-US" sz="700" dirty="0">
                <a:latin typeface="Courier New"/>
                <a:cs typeface="Courier New"/>
              </a:rPr>
              <a:t>   rebase     Reapply commits on top of another base tip</a:t>
            </a:r>
          </a:p>
          <a:p>
            <a:r>
              <a:rPr lang="en-US" sz="700" dirty="0">
                <a:latin typeface="Courier New"/>
                <a:cs typeface="Courier New"/>
              </a:rPr>
              <a:t>   tag        Create, list, delete or verify a tag object signed with GPG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collaborate (see also: git help workflows)</a:t>
            </a:r>
          </a:p>
          <a:p>
            <a:r>
              <a:rPr lang="en-US" sz="700" dirty="0">
                <a:latin typeface="Courier New"/>
                <a:cs typeface="Courier New"/>
              </a:rPr>
              <a:t>   fetch      Download objects and refs from another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pull       Fetch from and integrate with another repository or a local branch</a:t>
            </a:r>
          </a:p>
          <a:p>
            <a:r>
              <a:rPr lang="en-US" sz="700" dirty="0">
                <a:latin typeface="Courier New"/>
                <a:cs typeface="Courier New"/>
              </a:rPr>
              <a:t>   push       Update remote refs along with associated objects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'git help -a' and 'git help -g' list available subcommands and some</a:t>
            </a:r>
          </a:p>
          <a:p>
            <a:r>
              <a:rPr lang="en-US" sz="700" dirty="0">
                <a:latin typeface="Courier New"/>
                <a:cs typeface="Courier New"/>
              </a:rPr>
              <a:t>concept guides. See 'git help &lt;command&gt;' or 'git help &lt;concept&gt;'</a:t>
            </a:r>
          </a:p>
          <a:p>
            <a:r>
              <a:rPr lang="en-US" sz="700" dirty="0">
                <a:latin typeface="Courier New"/>
                <a:cs typeface="Courier New"/>
              </a:rPr>
              <a:t>to read about a specific subcommand or concept.</a:t>
            </a:r>
          </a:p>
        </p:txBody>
      </p:sp>
    </p:spTree>
    <p:extLst>
      <p:ext uri="{BB962C8B-B14F-4D97-AF65-F5344CB8AC3E}">
        <p14:creationId xmlns:p14="http://schemas.microsoft.com/office/powerpoint/2010/main" val="323609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commands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https://git-scm.com/docs</a:t>
            </a:r>
            <a:endParaRPr lang="en-US" sz="900" dirty="0">
              <a:latin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62" y="84495"/>
            <a:ext cx="5296498" cy="4657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922" y="166255"/>
            <a:ext cx="1849456" cy="4172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081" y="425190"/>
            <a:ext cx="1403255" cy="10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it 28 commands on w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1" y="0"/>
            <a:ext cx="3880120" cy="4347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 common Git commands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524146" y="19547"/>
            <a:ext cx="822960" cy="1375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https://wilsonmar.github.io/git-commands-and-statuses/#</a:t>
            </a:r>
            <a:r>
              <a:rPr lang="en-US" sz="900" dirty="0" err="1">
                <a:latin typeface="Open Sans" charset="0"/>
                <a:hlinkClick r:id="rId3"/>
              </a:rPr>
              <a:t>CommandList</a:t>
            </a:r>
            <a:endParaRPr lang="en-US" sz="900" dirty="0"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0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Tower Cheat Sheet</a:t>
            </a:r>
            <a:endParaRPr lang="en-US" dirty="0"/>
          </a:p>
        </p:txBody>
      </p:sp>
      <p:pic>
        <p:nvPicPr>
          <p:cNvPr id="4" name="Picture 3" descr="git-tower-cheat-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4" y="-383708"/>
            <a:ext cx="7008509" cy="99109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0177" y="4904581"/>
            <a:ext cx="2723823" cy="2308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www.git-tower.com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/learn/cheat-sheets/git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230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http://www.wei-wang.com/ExplainGitWithD3/#</a:t>
            </a:r>
            <a:endParaRPr lang="en-US" sz="900" dirty="0"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  <p:pic>
        <p:nvPicPr>
          <p:cNvPr id="2" name="Picture 1" descr="git d3 fetch comm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6" y="297327"/>
            <a:ext cx="8547863" cy="38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t-cheatsheet-ndp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1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1312" y="4881890"/>
            <a:ext cx="484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http://ndpsoftware.com/git-cheatsheet.html#loc=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workspace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5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76445" y="4877173"/>
            <a:ext cx="3067555" cy="2308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Open Sans Light"/>
                <a:cs typeface="Open Sans Light"/>
                <a:hlinkClick r:id="rId4"/>
              </a:rPr>
              <a:t>http://byte.kde.org/~zrusin/git/git-cheat-sheet.svg</a:t>
            </a:r>
            <a:endParaRPr lang="en-US" sz="9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6146" y="4913030"/>
            <a:ext cx="3097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zrusin.blogspot.com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/2007/09/git-cheat-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sheet.html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1" y="0"/>
            <a:ext cx="2005307" cy="3971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5825" y="486833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-13672" y="1"/>
            <a:ext cx="9188144" cy="3827932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4513750" y="2695083"/>
            <a:ext cx="267793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807180" y="474871"/>
            <a:ext cx="4579686" cy="86692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8899" y="880669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68774" y="972466"/>
            <a:ext cx="453970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qa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185649" y="1114043"/>
            <a:ext cx="1284486" cy="13526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14223" y="1283590"/>
            <a:ext cx="2302563" cy="3421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19899" y="2695083"/>
            <a:ext cx="893852" cy="26037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2117" y="4631891"/>
            <a:ext cx="2951370" cy="80053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489747" y="3645217"/>
            <a:ext cx="1674503" cy="191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 rot="20811294">
            <a:off x="4484453" y="3428682"/>
            <a:ext cx="1178325" cy="8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81542" y="1341797"/>
            <a:ext cx="2053043" cy="2815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513749" y="1771827"/>
            <a:ext cx="267793" cy="2120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86848" y="1114043"/>
            <a:ext cx="2247737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619899" y="3992379"/>
            <a:ext cx="1076596" cy="1529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04070" y="2238290"/>
            <a:ext cx="210154" cy="717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38248" y="1341797"/>
            <a:ext cx="1403424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11344" y="1964749"/>
            <a:ext cx="1275504" cy="730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11057" y="2704219"/>
            <a:ext cx="299705" cy="657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20194" y="3709167"/>
            <a:ext cx="299705" cy="283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722870" y="3992379"/>
            <a:ext cx="897029" cy="167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834586" y="1767258"/>
            <a:ext cx="351064" cy="31365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185649" y="2813851"/>
            <a:ext cx="1284486" cy="13429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11056" y="3368952"/>
            <a:ext cx="345391" cy="687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825447" y="4704977"/>
            <a:ext cx="345391" cy="6873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5509700" y="4903788"/>
            <a:ext cx="3610751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457200" algn="r">
              <a:spcAft>
                <a:spcPts val="1000"/>
              </a:spcAft>
            </a:pP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4"/>
              </a:rPr>
              <a:t>http://nvie.com/posts/a-successful-git-branching-model/</a:t>
            </a:r>
            <a:endParaRPr lang="en-US" sz="900" b="1" dirty="0">
              <a:solidFill>
                <a:srgbClr val="3366FF"/>
              </a:solidFill>
              <a:latin typeface="Open Sans Light"/>
              <a:ea typeface="MS Mincho" charset="0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4" grpId="0" animBg="1"/>
      <p:bldP spid="15" grpId="0" animBg="1"/>
      <p:bldP spid="16" grpId="0" animBg="1"/>
      <p:bldP spid="25" grpId="0" animBg="1"/>
      <p:bldP spid="18" grpId="0"/>
      <p:bldP spid="19" grpId="0" animBg="1"/>
      <p:bldP spid="20" grpId="0" animBg="1"/>
      <p:bldP spid="24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7" grpId="0" animBg="1"/>
      <p:bldP spid="30" grpId="0" animBg="1"/>
      <p:bldP spid="31" grpId="0" animBg="1"/>
      <p:bldP spid="32" grpId="0" animBg="1"/>
      <p:bldP spid="34" grpId="0"/>
      <p:bldP spid="42" grpId="0" animBg="1"/>
      <p:bldP spid="43" grpId="0" animBg="1"/>
      <p:bldP spid="44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87" y="88568"/>
            <a:ext cx="6112751" cy="431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1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flow with tests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5741" y="4897279"/>
            <a:ext cx="4878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git flow cycligent-768x1056.</a:t>
            </a:r>
            <a:r>
              <a:rPr lang="en-US" sz="900" dirty="0" smtClean="0">
                <a:latin typeface="Open Sans Light"/>
                <a:cs typeface="Open Sans Light"/>
              </a:rPr>
              <a:t>jpg from 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https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www.cycligent.com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/blog/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cycligent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-git-flow-intro/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git flow cycligent-768x10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9" y="-401979"/>
            <a:ext cx="552797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0427" y="664003"/>
            <a:ext cx="265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298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2467" y="66400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1949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1949" y="129147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6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6348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5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040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8732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8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291" y="20161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9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874" y="2046830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10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9723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49874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9414" y="3310897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13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7141" y="400522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458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Learning techniques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4078516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Meticulously </a:t>
            </a:r>
            <a:r>
              <a:rPr lang="en-US" sz="2400" b="1" dirty="0" smtClean="0">
                <a:ea typeface="ＭＳ Ｐゴシック" charset="0"/>
              </a:rPr>
              <a:t>sequenced</a:t>
            </a:r>
            <a:r>
              <a:rPr lang="en-US" sz="2400" dirty="0" smtClean="0">
                <a:ea typeface="ＭＳ Ｐゴシック" charset="0"/>
              </a:rPr>
              <a:t> deep learning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</a:t>
            </a:r>
            <a:r>
              <a:rPr lang="en-US" sz="2400" b="1" dirty="0" smtClean="0">
                <a:ea typeface="ＭＳ Ｐゴシック" charset="0"/>
              </a:rPr>
              <a:t>diagrams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 smtClean="0">
                <a:ea typeface="ＭＳ Ｐゴシック" charset="0"/>
              </a:rPr>
              <a:t>(</a:t>
            </a:r>
            <a:r>
              <a:rPr lang="en-US" sz="2400" dirty="0" smtClean="0">
                <a:ea typeface="ＭＳ Ｐゴシック" charset="0"/>
              </a:rPr>
              <a:t>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Narrated </a:t>
            </a:r>
            <a:r>
              <a:rPr lang="en-US" sz="2400" b="1" dirty="0" smtClean="0">
                <a:ea typeface="ＭＳ Ｐゴシック" charset="0"/>
              </a:rPr>
              <a:t>videos</a:t>
            </a:r>
            <a:r>
              <a:rPr lang="en-US" sz="2400" dirty="0" smtClean="0">
                <a:ea typeface="ＭＳ Ｐゴシック" charset="0"/>
              </a:rPr>
              <a:t> reveal animations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Runnable </a:t>
            </a:r>
            <a:r>
              <a:rPr lang="en-US" sz="2400" b="1" dirty="0" smtClean="0">
                <a:ea typeface="ＭＳ Ｐゴシック" charset="0"/>
              </a:rPr>
              <a:t>scripts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b="1" dirty="0" smtClean="0">
                <a:ea typeface="ＭＳ Ｐゴシック" charset="0"/>
              </a:rPr>
              <a:t>hands-on</a:t>
            </a:r>
            <a:r>
              <a:rPr lang="en-US" sz="2400" dirty="0" smtClean="0">
                <a:ea typeface="ＭＳ Ｐゴシック" charset="0"/>
              </a:rPr>
              <a:t>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PROTIP highlights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  <a:endParaRPr lang="en-US" sz="2400" dirty="0" smtClean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References to other training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3834" y="4897279"/>
            <a:ext cx="248016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2"/>
              </a:rPr>
              <a:t>https://</a:t>
            </a:r>
            <a:r>
              <a:rPr lang="en-US" sz="900" dirty="0" err="1">
                <a:latin typeface="Open Sans Light"/>
                <a:cs typeface="Open Sans Light"/>
                <a:hlinkClick r:id="rId2"/>
              </a:rPr>
              <a:t>guides.github.com</a:t>
            </a:r>
            <a:r>
              <a:rPr lang="en-US" sz="900" dirty="0">
                <a:latin typeface="Open Sans Light"/>
                <a:cs typeface="Open Sans Light"/>
                <a:hlinkClick r:id="rId2"/>
              </a:rPr>
              <a:t>/introduction/flow/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6" name="Picture 5" descr="Screen Shot 2016-10-04 at 6.10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8" y="47213"/>
            <a:ext cx="8367342" cy="2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34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edit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lint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check, unit test hunks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run code inspector and code coverage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resolve recent differences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review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06575" y="4866501"/>
            <a:ext cx="7337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000" dirty="0">
                <a:latin typeface="Open Sans Light"/>
                <a:cs typeface="Open Sans Light"/>
                <a:hlinkClick r:id="rId4"/>
              </a:rPr>
              <a:t>http://reinh.com/blog/2009/03/02/a-git-workflow-for-agile-teams.html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2481" y="4912668"/>
            <a:ext cx="78915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http://zeroturnaround.com/rebellabs/git-commands-and-best-practices-cheat-sheet/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0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7122" y="4892473"/>
            <a:ext cx="63668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blog.osteele.com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/posts/2008/05/my-git-workflow/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926661"/>
            <a:ext cx="3531143" cy="9963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41500" y="3923009"/>
            <a:ext cx="4741964" cy="7314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93900" y="2156337"/>
            <a:ext cx="4996018" cy="4747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93900" y="130143"/>
            <a:ext cx="4996018" cy="4636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46300" y="2612857"/>
            <a:ext cx="4996018" cy="4638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46300" y="593832"/>
            <a:ext cx="4996018" cy="8313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0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34149" y="1691175"/>
            <a:ext cx="0" cy="104976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24872" y="1718554"/>
            <a:ext cx="0" cy="107780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40939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79106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948731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317399" y="319419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9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Arrow Connector 141"/>
          <p:cNvCxnSpPr>
            <a:cxnSpLocks noChangeShapeType="1"/>
            <a:endCxn id="141" idx="1"/>
          </p:cNvCxnSpPr>
          <p:nvPr/>
        </p:nvCxnSpPr>
        <p:spPr bwMode="auto">
          <a:xfrm flipV="1">
            <a:off x="6113132" y="760747"/>
            <a:ext cx="176448" cy="22329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71556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–-hard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4824" y="1086955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-v</a:t>
            </a:r>
            <a:endParaRPr lang="en-US" dirty="0">
              <a:solidFill>
                <a:srgbClr val="FF66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</a:t>
            </a:r>
            <a:r>
              <a:rPr lang="en-US" u="sng" dirty="0">
                <a:solidFill>
                  <a:schemeClr val="accent2"/>
                </a:solidFill>
                <a:latin typeface="Open Sans"/>
              </a:rPr>
              <a:t>g</a:t>
            </a:r>
            <a:r>
              <a:rPr lang="en-US" dirty="0">
                <a:solidFill>
                  <a:schemeClr val="accent2"/>
                </a:solidFill>
                <a:latin typeface="Open Sans"/>
              </a:rPr>
              <a:t>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94915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3026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00988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52" y="6488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548D3D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548D3D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3195717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rm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8581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28633" y="3484495"/>
            <a:ext cx="2624383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2015-2016.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299125" y="3195717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07752" y="1580392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touch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021473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ls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97251" y="147224"/>
            <a:ext cx="934622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7752" y="1394087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echo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835166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cd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04466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98581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208118" y="483572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4331013" y="2942305"/>
            <a:ext cx="1291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 -- file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3828959" y="1948969"/>
            <a:ext cx="1403292" cy="277922"/>
          </a:xfrm>
          <a:prstGeom prst="straightConnector1">
            <a:avLst/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047564" y="805779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232312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7277" y="2996591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rm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54653" y="2400431"/>
            <a:ext cx="1320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u="sng" dirty="0" smtClean="0">
                <a:solidFill>
                  <a:srgbClr val="FFFFFF"/>
                </a:solidFill>
                <a:latin typeface="Open Sans" charset="0"/>
              </a:rPr>
              <a:t>b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</a:rPr>
              <a:t>ranch -avv</a:t>
            </a:r>
            <a:endParaRPr lang="en-US" dirty="0">
              <a:solidFill>
                <a:srgbClr val="FFFFFF"/>
              </a:solidFill>
              <a:latin typeface="Open Sans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07752" y="1207780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3440093" y="2953241"/>
            <a:ext cx="1090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89580" y="625982"/>
            <a:ext cx="508457" cy="26953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gitk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  <p:bldP spid="138" grpId="0"/>
      <p:bldP spid="22" grpId="0"/>
      <p:bldP spid="139" grpId="0"/>
      <p:bldP spid="140" grpId="0"/>
      <p:bldP spid="14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4"/>
              </a:rPr>
              <a:t>http://git-scm.com/book/en/v2/Git-Basics-Recording-Changes-to-the-Repository#Removing-Files</a:t>
            </a:r>
            <a:endParaRPr lang="en-US" sz="9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71" y="166255"/>
            <a:ext cx="7737451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5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5" y="3390432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1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9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1412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325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fast-forward. Yes if not.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Search in commit names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lol </a:t>
            </a:r>
            <a:r>
              <a:rPr lang="en-US" sz="1800" b="1" dirty="0">
                <a:latin typeface="Courier New"/>
                <a:cs typeface="Courier New"/>
              </a:rPr>
              <a:t>--all --grep=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 smtClean="0">
                <a:latin typeface="Courier New"/>
                <a:cs typeface="Courier New"/>
              </a:rPr>
              <a:t>color</a:t>
            </a:r>
            <a:r>
              <a:rPr lang="en-US" sz="1800" b="1" dirty="0" smtClean="0">
                <a:latin typeface="Courier New"/>
                <a:cs typeface="Courier New"/>
              </a:rPr>
              <a:t>' 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6238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</a:t>
            </a:r>
            <a:r>
              <a:rPr lang="en-US" sz="900" dirty="0" smtClean="0">
                <a:latin typeface="Open Sans Light"/>
                <a:cs typeface="Open Sans Light"/>
              </a:rPr>
              <a:t>regex</a:t>
            </a:r>
          </a:p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72498" y="4120138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insensitive </a:t>
            </a:r>
            <a:r>
              <a:rPr lang="en-US" sz="1800" dirty="0" err="1" smtClean="0">
                <a:latin typeface="Open Sans Light"/>
                <a:cs typeface="Open Sans Light"/>
              </a:rPr>
              <a:t>cate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70027" y="412113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Search through commit text matching a regex pattern: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570538" y="3365209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</a:t>
            </a:r>
            <a:r>
              <a:rPr lang="en-US" sz="1800" dirty="0" err="1" smtClean="0">
                <a:latin typeface="Open Sans Light"/>
                <a:cs typeface="Open Sans Light"/>
              </a:rPr>
              <a:t>reflogs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8067" y="336620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-g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61786" y="3389159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--walk-</a:t>
            </a:r>
            <a:r>
              <a:rPr lang="en-US" sz="1800" b="1" dirty="0" err="1" smtClean="0">
                <a:latin typeface="Courier New"/>
                <a:cs typeface="Courier New"/>
              </a:rPr>
              <a:t>reflogs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576746" y="302426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all branches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950413" y="3025265"/>
            <a:ext cx="1174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--all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50492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in job postings</a:t>
            </a:r>
            <a:endParaRPr lang="en-US" dirty="0"/>
          </a:p>
        </p:txBody>
      </p:sp>
      <p:pic>
        <p:nvPicPr>
          <p:cNvPr id="5" name="Picture 4" descr="git job trend 2016.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46" y="0"/>
            <a:ext cx="7426216" cy="4617718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www.indeed.com</a:t>
            </a:r>
            <a:r>
              <a:rPr lang="en-US" sz="900" dirty="0">
                <a:latin typeface="Open Sans" charset="0"/>
                <a:hlinkClick r:id="rId3"/>
              </a:rPr>
              <a:t>/</a:t>
            </a:r>
            <a:r>
              <a:rPr lang="en-US" sz="900" dirty="0" err="1">
                <a:latin typeface="Open Sans" charset="0"/>
                <a:hlinkClick r:id="rId3"/>
              </a:rPr>
              <a:t>jobtrends</a:t>
            </a:r>
            <a:r>
              <a:rPr lang="en-US" sz="900" dirty="0">
                <a:latin typeface="Open Sans" charset="0"/>
                <a:hlinkClick r:id="rId3"/>
              </a:rPr>
              <a:t>/q-</a:t>
            </a:r>
            <a:r>
              <a:rPr lang="en-US" sz="900" dirty="0" err="1">
                <a:latin typeface="Open Sans" charset="0"/>
                <a:hlinkClick r:id="rId3"/>
              </a:rPr>
              <a:t>Devops</a:t>
            </a:r>
            <a:r>
              <a:rPr lang="en-US" sz="900" dirty="0">
                <a:latin typeface="Open Sans" charset="0"/>
                <a:hlinkClick r:id="rId3"/>
              </a:rPr>
              <a:t>-q-Git-q-jenkins-q-</a:t>
            </a:r>
            <a:r>
              <a:rPr lang="en-US" sz="900" dirty="0" err="1">
                <a:latin typeface="Open Sans" charset="0"/>
                <a:hlinkClick r:id="rId3"/>
              </a:rPr>
              <a:t>Docker.html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768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9504" y="4745225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-log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5389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--pretty-oneline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30734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--abbrev-commit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64353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--branches=*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961569" y="227470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570561" y="227470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--graph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982365" y="258921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1357" y="258921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--decorate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31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477974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contents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589865" y="4903788"/>
            <a:ext cx="75541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'co' $(git rev-list --all)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Find content of commits matching a pattern: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https://git-scm.com/book/en/v2/Git-Tools-Searching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count lines 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889447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05670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upper or lower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9109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9" grpId="0"/>
      <p:bldP spid="40" grpId="0"/>
      <p:bldP spid="4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69526" y="488266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stackoverflow.com</a:t>
            </a:r>
            <a:r>
              <a:rPr lang="en-US" sz="900" dirty="0">
                <a:latin typeface="Open Sans" charset="0"/>
                <a:hlinkClick r:id="rId3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  <a:hlinkClick r:id="rId3"/>
              </a:rPr>
              <a:t>ack</a:t>
            </a:r>
            <a:r>
              <a:rPr lang="en-US" sz="900" dirty="0">
                <a:latin typeface="Open Sans" charset="0"/>
                <a:hlinkClick r:id="rId3"/>
              </a:rPr>
              <a:t>-output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–n"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87800" y="4891804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https://git-scm.com/docs/git-grep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–-cached -i "Money"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(also)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2473876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5940" y="2413461"/>
            <a:ext cx="3110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211304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258" y="1360936"/>
            <a:ext cx="1262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2258900" y="2156847"/>
            <a:ext cx="473870" cy="234778"/>
          </a:xfrm>
          <a:prstGeom prst="bentConnector3">
            <a:avLst>
              <a:gd name="adj1" fmla="val 1001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2302596" y="3471615"/>
            <a:ext cx="465934" cy="301526"/>
          </a:xfrm>
          <a:prstGeom prst="bentConnector3">
            <a:avLst>
              <a:gd name="adj1" fmla="val 97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474274" y="2303831"/>
            <a:ext cx="58770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574959" y="4672246"/>
            <a:ext cx="505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ls-files</a:t>
            </a:r>
          </a:p>
        </p:txBody>
      </p: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16" grpId="0"/>
      <p:bldP spid="18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6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https://git-scm.com/book/en/v2/Git-Tools-Searching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–- "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"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41791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/questions/9045435/search-git-commits-using-regex</a:t>
            </a: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487137" y="3191638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ignore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ls-files –-others –ignored –exclude-standard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being ignored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809" y="17354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gitk -–all `git reflog | cut –c1-7`&amp;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Java tools popularity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dangling blobs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Check object database for "dangling blobs" and commits:</a:t>
            </a:r>
            <a:endParaRPr lang="en-US" dirty="0"/>
          </a:p>
          <a:p>
            <a:pPr marL="300038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git fsck</a:t>
            </a:r>
          </a:p>
          <a:p>
            <a:pPr marL="300038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Iterate through dangling </a:t>
            </a:r>
            <a:r>
              <a:rPr lang="en-US" dirty="0"/>
              <a:t>blobs </a:t>
            </a:r>
            <a:r>
              <a:rPr lang="en-US" dirty="0" smtClean="0"/>
              <a:t>to </a:t>
            </a:r>
            <a:r>
              <a:rPr lang="en-US" dirty="0"/>
              <a:t>recover them as files named after their </a:t>
            </a:r>
            <a:r>
              <a:rPr lang="en-US" dirty="0" smtClean="0"/>
              <a:t>hashes:</a:t>
            </a:r>
            <a:endParaRPr lang="en-US" dirty="0"/>
          </a:p>
          <a:p>
            <a:pPr marL="300038" lvl="1" indent="0">
              <a:buNone/>
            </a:pPr>
            <a:r>
              <a:rPr lang="en-US" dirty="0">
                <a:latin typeface="Courier New"/>
                <a:cs typeface="Courier New"/>
              </a:rPr>
              <a:t>for blob in $(git fsck --lost-found | </a:t>
            </a:r>
            <a:r>
              <a:rPr lang="en-US" dirty="0" err="1">
                <a:latin typeface="Courier New"/>
                <a:cs typeface="Courier New"/>
              </a:rPr>
              <a:t>awk</a:t>
            </a:r>
            <a:r>
              <a:rPr lang="en-US" dirty="0">
                <a:latin typeface="Courier New"/>
                <a:cs typeface="Courier New"/>
              </a:rPr>
              <a:t> '$2 == "blob" { print $3 }'); do git cat-file -p $blob &gt; $</a:t>
            </a:r>
            <a:r>
              <a:rPr lang="en-US" dirty="0" err="1">
                <a:latin typeface="Courier New"/>
                <a:cs typeface="Courier New"/>
              </a:rPr>
              <a:t>blob.txt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done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778" y="4928465"/>
            <a:ext cx="6960222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>
                <a:latin typeface="Courier New Light"/>
                <a:cs typeface="Courier New Light"/>
              </a:rPr>
              <a:t>http://</a:t>
            </a:r>
            <a:r>
              <a:rPr lang="en-US" sz="900" dirty="0" err="1">
                <a:latin typeface="Courier New Light"/>
                <a:cs typeface="Courier New Light"/>
              </a:rPr>
              <a:t>blog.ch.atosconsulting.com</a:t>
            </a:r>
            <a:r>
              <a:rPr lang="en-US" sz="900" dirty="0">
                <a:latin typeface="Courier New Light"/>
                <a:cs typeface="Courier New Light"/>
              </a:rPr>
              <a:t>/git-recovering-from-mistakes/</a:t>
            </a:r>
          </a:p>
        </p:txBody>
      </p:sp>
    </p:spTree>
    <p:extLst>
      <p:ext uri="{BB962C8B-B14F-4D97-AF65-F5344CB8AC3E}">
        <p14:creationId xmlns:p14="http://schemas.microsoft.com/office/powerpoint/2010/main" val="2961999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10-01 at 8.2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" y="-740007"/>
            <a:ext cx="10568385" cy="6605241"/>
          </a:xfrm>
          <a:prstGeom prst="rect">
            <a:avLst/>
          </a:prstGeom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50808" y="4903788"/>
            <a:ext cx="4469643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457200" algn="r">
              <a:spcAft>
                <a:spcPts val="1000"/>
              </a:spcAft>
            </a:pP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https://</a:t>
            </a:r>
            <a:r>
              <a:rPr lang="en-US" sz="900" b="1" dirty="0" err="1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mva.microsoft.com</a:t>
            </a: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/search/</a:t>
            </a:r>
            <a:r>
              <a:rPr lang="en-US" sz="900" b="1" dirty="0" err="1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SearchResults.aspx</a:t>
            </a: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#!q=</a:t>
            </a:r>
            <a:r>
              <a:rPr lang="en-US" sz="900" b="1" dirty="0" err="1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git&amp;lang</a:t>
            </a: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3"/>
              </a:rPr>
              <a:t>=1033</a:t>
            </a:r>
            <a:endParaRPr lang="en-US" sz="900" b="1" dirty="0">
              <a:solidFill>
                <a:srgbClr val="3366FF"/>
              </a:solidFill>
              <a:latin typeface="Open Sans Light"/>
              <a:ea typeface="MS Mincho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94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Pluralsight.com</a:t>
            </a:r>
            <a:endParaRPr lang="en-US" dirty="0"/>
          </a:p>
        </p:txBody>
      </p:sp>
      <p:pic>
        <p:nvPicPr>
          <p:cNvPr id="4" name="Picture 3" descr="Screen Shot 2016-10-03 at 5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56" y="166255"/>
            <a:ext cx="4766233" cy="4275591"/>
          </a:xfrm>
          <a:prstGeom prst="rect">
            <a:avLst/>
          </a:prstGeom>
        </p:spPr>
      </p:pic>
      <p:pic>
        <p:nvPicPr>
          <p:cNvPr id="5" name="Picture 4" descr="Screen Shot 2016-10-03 at 5.57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86" y="3028786"/>
            <a:ext cx="5312189" cy="14861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04618" y="190517"/>
            <a:ext cx="28680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n Sans Light"/>
                <a:cs typeface="Open Sans Light"/>
              </a:rPr>
              <a:t>Pluralsight.com</a:t>
            </a:r>
          </a:p>
        </p:txBody>
      </p:sp>
    </p:spTree>
    <p:extLst>
      <p:ext uri="{BB962C8B-B14F-4D97-AF65-F5344CB8AC3E}">
        <p14:creationId xmlns:p14="http://schemas.microsoft.com/office/powerpoint/2010/main" val="3343553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441" y="371425"/>
            <a:ext cx="432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</a:t>
            </a:r>
            <a:r>
              <a:rPr lang="en-US" dirty="0" err="1">
                <a:latin typeface="Open Sans Light"/>
                <a:cs typeface="Open Sans Light"/>
              </a:rPr>
              <a:t>groups.google.com</a:t>
            </a:r>
            <a:r>
              <a:rPr lang="en-US" dirty="0">
                <a:latin typeface="Open Sans Light"/>
                <a:cs typeface="Open Sans Light"/>
              </a:rPr>
              <a:t>/forum/#!forum/git-users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2133600" y="2952750"/>
            <a:ext cx="6400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</a:t>
            </a:r>
            <a:r>
              <a:rPr lang="en-US" dirty="0"/>
              <a:t>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</a:p>
          <a:p>
            <a:pPr algn="r"/>
            <a:r>
              <a:rPr lang="en-US" dirty="0" smtClean="0"/>
              <a:t>wilsonmar@gmail.com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729961" y="835259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691611" y="1179520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42598" y="1180754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3850" y="1679583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890196" y="1174887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11415" y="734378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668010" y="575961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813848" y="400057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62253" y="612782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874858" y="806383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810201" y="1684345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910213" y="1962157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615063" y="1425582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78576" y="1281120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70971" y="3057531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56371" y="2622784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51973" y="1281120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238341" y="1281120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33641" y="3425075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27882" y="3398291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05682" y="3696741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905713" y="3507401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997883" y="3644907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726106" y="2456799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221488" y="1425583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054782" y="685122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477852" y="1029610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413923" y="1568457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514703" y="3736072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410276" y="981518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610273" y="2110589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483408" y="2694221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229408" y="2694221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586004" y="2443281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8155452" y="2730618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303648" y="1684345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942398" y="1966920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634202" y="733208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935255" y="1020546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737408" y="2837890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984428" y="432292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65675" y="465145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89910" y="466732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412392" y="3332168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42965" y="3534959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080667" y="2562561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611157" y="3061320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999894" y="1426736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297425" y="823920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3135763" y="1568457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329174" y="2841909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5086194" y="1651782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527130" y="784294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54267" y="1631880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935255" y="1917630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295377" y="2024900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577159" y="2309063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366209" y="1021715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593477" y="1381055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16588" y="2611445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2476" y="2678120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8080" y="2866659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586004" y="575962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391386" y="509427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524311" y="719629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271025" y="943609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3010351" y="2108208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674224" y="651365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817295" y="846599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2080770" y="719629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05937" y="3786293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502653" y="1188413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8076072" y="958840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7679" y="1109094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536411" y="878047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578551" y="2965457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361595" y="955038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410276" y="2536832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565819" y="3761892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275007" y="3161170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306217" y="575961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594129" y="3161170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63692" y="3650983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242598" y="3161170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681270" y="3316147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448734" y="3820312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773910" y="3422252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202911" y="1678211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2351" y="1955514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13964" y="2255819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775875" y="1436989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325821" y="2255819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972810" y="4045273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2865" y="2659032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242598" y="2522468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6670908" y="4835723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GitHub </a:t>
            </a:r>
            <a:r>
              <a:rPr lang="en-US" dirty="0">
                <a:ea typeface="ＭＳ Ｐゴシック" charset="0"/>
              </a:rPr>
              <a:t>File </a:t>
            </a:r>
            <a:r>
              <a:rPr lang="en-US" dirty="0" smtClean="0">
                <a:ea typeface="ＭＳ Ｐゴシック" charset="0"/>
              </a:rPr>
              <a:t>Handling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22793" y="4834965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67012" y="4897087"/>
            <a:ext cx="858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1-1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47697" y="3484093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creative?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2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3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415" y="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012" y="4897087"/>
            <a:ext cx="7555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Open Sans Light"/>
                <a:cs typeface="Open Sans Light"/>
              </a:rPr>
              <a:t>ACTIVITY: 1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51196</TotalTime>
  <Words>6166</Words>
  <Application>Microsoft Macintosh PowerPoint</Application>
  <PresentationFormat>On-screen Show (16:9)</PresentationFormat>
  <Paragraphs>1028</Paragraphs>
  <Slides>66</Slides>
  <Notes>44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Git in job postings</vt:lpstr>
      <vt:lpstr>Java tools popularity</vt:lpstr>
      <vt:lpstr>GitHub File Handling</vt:lpstr>
      <vt:lpstr>GitHub user statistics</vt:lpstr>
      <vt:lpstr>Why Git &amp; GitHub</vt:lpstr>
      <vt:lpstr>Quiz A </vt:lpstr>
      <vt:lpstr>Additional skills (out of scope)</vt:lpstr>
      <vt:lpstr>CLI vs. GUI</vt:lpstr>
      <vt:lpstr>Commit individual hunk</vt:lpstr>
      <vt:lpstr>Basic skills</vt:lpstr>
      <vt:lpstr>Git Mastery means...</vt:lpstr>
      <vt:lpstr>Daily tasks</vt:lpstr>
      <vt:lpstr>Scary-ish tasks</vt:lpstr>
      <vt:lpstr>GitHub Enterprise</vt:lpstr>
      <vt:lpstr>GitLab Enterprise vs.  GitHub Enterprise</vt:lpstr>
      <vt:lpstr>GitHub Settings</vt:lpstr>
      <vt:lpstr>clone options (SSH)</vt:lpstr>
      <vt:lpstr>~/.ssh/config</vt:lpstr>
      <vt:lpstr>.gitconfig</vt:lpstr>
      <vt:lpstr>Line ending conversion</vt:lpstr>
      <vt:lpstr>Aliases in .gitconfig</vt:lpstr>
      <vt:lpstr>HEAD coding</vt:lpstr>
      <vt:lpstr>Git help</vt:lpstr>
      <vt:lpstr>Additional commands</vt:lpstr>
      <vt:lpstr>28 common Git commands</vt:lpstr>
      <vt:lpstr>Git Tower Cheat Sheet</vt:lpstr>
      <vt:lpstr>Visualizing Git with D3</vt:lpstr>
      <vt:lpstr>PowerPoint Presentation</vt:lpstr>
      <vt:lpstr>PowerPoint Presentation</vt:lpstr>
      <vt:lpstr>Zink Rusin’s cheat sheet</vt:lpstr>
      <vt:lpstr>TextMate Git menu</vt:lpstr>
      <vt:lpstr>PowerPoint Presentation</vt:lpstr>
      <vt:lpstr>Git Flow workflow (2010)</vt:lpstr>
      <vt:lpstr>PowerPoint Presentation</vt:lpstr>
      <vt:lpstr>Git flow with tests</vt:lpstr>
      <vt:lpstr>GitHub Flow</vt:lpstr>
      <vt:lpstr>Agile activities</vt:lpstr>
      <vt:lpstr>Basic action verbs</vt:lpstr>
      <vt:lpstr>Basic workflows</vt:lpstr>
      <vt:lpstr>Git battle map</vt:lpstr>
      <vt:lpstr>Git command map</vt:lpstr>
      <vt:lpstr>Status</vt:lpstr>
      <vt:lpstr>Internals</vt:lpstr>
      <vt:lpstr>QUIZ: Commit or not?</vt:lpstr>
      <vt:lpstr>Search in commit names</vt:lpstr>
      <vt:lpstr>Git log</vt:lpstr>
      <vt:lpstr>Git grep options</vt:lpstr>
      <vt:lpstr>Grep contents</vt:lpstr>
      <vt:lpstr>Grep output count</vt:lpstr>
      <vt:lpstr>Grep output lines</vt:lpstr>
      <vt:lpstr>Grep target</vt:lpstr>
      <vt:lpstr>Grep output in context</vt:lpstr>
      <vt:lpstr>Grep regular expressions</vt:lpstr>
      <vt:lpstr>Clean Working Tree</vt:lpstr>
      <vt:lpstr>Git ignore</vt:lpstr>
      <vt:lpstr>Recover dangling blobs</vt:lpstr>
      <vt:lpstr>QUIZ: multiple choice</vt:lpstr>
      <vt:lpstr>Github Flavored Markdown</vt:lpstr>
      <vt:lpstr>PowerPoint Presentation</vt:lpstr>
      <vt:lpstr>Pluralsight.com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1620</cp:revision>
  <cp:lastPrinted>2016-09-09T16:57:34Z</cp:lastPrinted>
  <dcterms:created xsi:type="dcterms:W3CDTF">2016-03-09T21:14:16Z</dcterms:created>
  <dcterms:modified xsi:type="dcterms:W3CDTF">2016-10-04T14:17:36Z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